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29"/>
  </p:notesMasterIdLst>
  <p:handoutMasterIdLst>
    <p:handoutMasterId r:id="rId30"/>
  </p:handoutMasterIdLst>
  <p:sldIdLst>
    <p:sldId id="258" r:id="rId4"/>
    <p:sldId id="259" r:id="rId5"/>
    <p:sldId id="285" r:id="rId6"/>
    <p:sldId id="279" r:id="rId7"/>
    <p:sldId id="266" r:id="rId8"/>
    <p:sldId id="267" r:id="rId9"/>
    <p:sldId id="280" r:id="rId10"/>
    <p:sldId id="268" r:id="rId11"/>
    <p:sldId id="269" r:id="rId12"/>
    <p:sldId id="281" r:id="rId13"/>
    <p:sldId id="270" r:id="rId14"/>
    <p:sldId id="271" r:id="rId15"/>
    <p:sldId id="288" r:id="rId16"/>
    <p:sldId id="282" r:id="rId17"/>
    <p:sldId id="272" r:id="rId18"/>
    <p:sldId id="286" r:id="rId19"/>
    <p:sldId id="273" r:id="rId20"/>
    <p:sldId id="274" r:id="rId21"/>
    <p:sldId id="283" r:id="rId22"/>
    <p:sldId id="284" r:id="rId23"/>
    <p:sldId id="278" r:id="rId24"/>
    <p:sldId id="264" r:id="rId25"/>
    <p:sldId id="287" r:id="rId26"/>
    <p:sldId id="290" r:id="rId27"/>
    <p:sldId id="289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CCFF"/>
    <a:srgbClr val="9966FF"/>
    <a:srgbClr val="FFFF66"/>
    <a:srgbClr val="FFFFCC"/>
    <a:srgbClr val="FFFF99"/>
    <a:srgbClr val="FF99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>
        <p:scale>
          <a:sx n="62" d="100"/>
          <a:sy n="62" d="100"/>
        </p:scale>
        <p:origin x="-2104" y="-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imes New Roman" charset="0"/>
              </a:defRPr>
            </a:lvl1pPr>
          </a:lstStyle>
          <a:p>
            <a:fld id="{A7765073-8A25-D342-ACFA-E1911ABEBF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90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1" tIns="46730" rIns="93461" bIns="4673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imes New Roman" charset="0"/>
              </a:defRPr>
            </a:lvl1pPr>
          </a:lstStyle>
          <a:p>
            <a:fld id="{E14D6A66-5E67-A84B-9C1B-2171464F2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18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71D10F-E430-2F4F-BAC7-636283D354FC}" type="slidenum">
              <a:rPr lang="en-US">
                <a:latin typeface="Times New Roman" charset="0"/>
              </a:rPr>
              <a:pPr eaLnBrk="1" hangingPunct="1"/>
              <a:t>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86B0C5-6F9B-3F47-B582-925C43E17043}" type="slidenum">
              <a:rPr lang="en-US">
                <a:latin typeface="Times New Roman" charset="0"/>
              </a:rPr>
              <a:pPr eaLnBrk="1" hangingPunct="1"/>
              <a:t>11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65E9BF-50CA-0249-9186-B2A5AB38C636}" type="slidenum">
              <a:rPr lang="en-US">
                <a:latin typeface="Times New Roman" charset="0"/>
              </a:rPr>
              <a:pPr eaLnBrk="1" hangingPunct="1"/>
              <a:t>12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CFBA1A-3D21-604F-AB43-A2C7E086067A}" type="slidenum">
              <a:rPr lang="en-US">
                <a:latin typeface="Times New Roman" charset="0"/>
              </a:rPr>
              <a:pPr eaLnBrk="1" hangingPunct="1"/>
              <a:t>14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2AF1BD-BEDF-2B4A-8807-8800AB077F96}" type="slidenum">
              <a:rPr lang="en-US">
                <a:latin typeface="Times New Roman" charset="0"/>
              </a:rPr>
              <a:pPr eaLnBrk="1" hangingPunct="1"/>
              <a:t>15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C624C8-5CB4-CC43-9F25-ACA25DA86527}" type="slidenum">
              <a:rPr lang="en-US">
                <a:latin typeface="Times New Roman" charset="0"/>
              </a:rPr>
              <a:pPr eaLnBrk="1" hangingPunct="1"/>
              <a:t>16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4CECDB-93A9-9B41-A887-28D1D2BD573B}" type="slidenum">
              <a:rPr lang="en-US">
                <a:latin typeface="Times New Roman" charset="0"/>
              </a:rPr>
              <a:pPr eaLnBrk="1" hangingPunct="1"/>
              <a:t>17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F73292-68B1-134C-A8D7-A90711CC3549}" type="slidenum">
              <a:rPr lang="en-US">
                <a:latin typeface="Times New Roman" charset="0"/>
              </a:rPr>
              <a:pPr eaLnBrk="1" hangingPunct="1"/>
              <a:t>18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61" tIns="46730" rIns="93461" bIns="46730" anchor="b"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BD4E9C6D-CFCC-AE4B-9437-6E4F4C40AD07}" type="slidenum">
              <a:rPr lang="en-US" sz="1200">
                <a:latin typeface="Times New Roman" charset="0"/>
              </a:rPr>
              <a:pPr algn="r" eaLnBrk="1" hangingPunct="1"/>
              <a:t>19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61" tIns="46730" rIns="93461" bIns="46730" anchor="b"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46E34C38-C9E0-2D46-B9F3-7702CAD8EBC2}" type="slidenum">
              <a:rPr lang="en-US" sz="1200">
                <a:latin typeface="Times New Roman" charset="0"/>
              </a:rPr>
              <a:pPr algn="r" eaLnBrk="1" hangingPunct="1"/>
              <a:t>20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BE61F8-D7B5-4B4A-835E-6A0B832F5B06}" type="slidenum">
              <a:rPr lang="en-US">
                <a:latin typeface="Times New Roman" charset="0"/>
              </a:rPr>
              <a:pPr eaLnBrk="1" hangingPunct="1"/>
              <a:t>21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806A71-E215-5642-A04C-2953314964BC}" type="slidenum">
              <a:rPr lang="en-US">
                <a:latin typeface="Times New Roman" charset="0"/>
              </a:rPr>
              <a:pPr eaLnBrk="1" hangingPunct="1"/>
              <a:t>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1EAB9C-F223-934E-AB40-97938192DF9C}" type="slidenum">
              <a:rPr lang="en-US">
                <a:latin typeface="Times New Roman" charset="0"/>
              </a:rPr>
              <a:pPr eaLnBrk="1" hangingPunct="1"/>
              <a:t>22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CB8092-AAE1-544D-AEB3-29E349E0F92B}" type="slidenum">
              <a:rPr lang="en-US">
                <a:latin typeface="Times New Roman" charset="0"/>
              </a:rPr>
              <a:pPr eaLnBrk="1" hangingPunct="1"/>
              <a:t>4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D641FA-E59B-6443-9F66-F0467AFE5A8A}" type="slidenum">
              <a:rPr lang="en-US">
                <a:latin typeface="Times New Roman" charset="0"/>
              </a:rPr>
              <a:pPr eaLnBrk="1" hangingPunct="1"/>
              <a:t>5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021F10-53CD-BD4C-9D17-0B62D570924A}" type="slidenum">
              <a:rPr lang="en-US">
                <a:latin typeface="Times New Roman" charset="0"/>
              </a:rPr>
              <a:pPr eaLnBrk="1" hangingPunct="1"/>
              <a:t>6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486C3A-928B-0B4C-A637-F56ED511192D}" type="slidenum">
              <a:rPr lang="en-US">
                <a:latin typeface="Times New Roman" charset="0"/>
              </a:rPr>
              <a:pPr eaLnBrk="1" hangingPunct="1"/>
              <a:t>7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A66ED-AE4E-FA4F-BACD-CB338B1E747A}" type="slidenum">
              <a:rPr lang="en-US">
                <a:latin typeface="Times New Roman" charset="0"/>
              </a:rPr>
              <a:pPr eaLnBrk="1" hangingPunct="1"/>
              <a:t>8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BA9844-3D65-BA49-9ECF-DB8609E6C781}" type="slidenum">
              <a:rPr lang="en-US">
                <a:latin typeface="Times New Roman" charset="0"/>
              </a:rPr>
              <a:pPr eaLnBrk="1" hangingPunct="1"/>
              <a:t>9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defTabSz="9350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46C916-72B0-314E-9468-2F8E690BBA7C}" type="slidenum">
              <a:rPr lang="en-US">
                <a:latin typeface="Times New Roman" charset="0"/>
              </a:rPr>
              <a:pPr eaLnBrk="1" hangingPunct="1"/>
              <a:t>10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</a:endParaRPr>
            </a:p>
          </p:txBody>
        </p:sp>
      </p:grpSp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0E8159-2FDF-2341-B6B5-7E4008A7E0CC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8D993F-1783-6843-92B5-4AF7A7CCF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4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D50BF-0425-CE49-855B-F7AD8960225D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4B5C1-7AAA-5C4C-AEF2-2D7870257E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5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C44C4-D2C7-BC49-A4F8-109BB65A518A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FED70-C169-984E-9D07-7BB5426FF0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99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500A2-B614-9F40-AE43-72ED09D541AE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7BB56-294C-DE43-8CCC-F4E8A1BAA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6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0668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8C7BD-6D9A-AF41-A9A4-574E69B5ED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10568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E1A7B-1CED-3142-9992-771D84B3D34A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399AF-03E2-4144-B07E-1C86E76FE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AFC24-8F86-7F48-8F3E-5AC06FA830E2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E962A-AB76-C243-AB86-2947B1C38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2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9BE9A-27E2-094B-9A79-19D96B2F6960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B7808-F66D-5E42-8609-27146B26C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C7B2-53B2-2744-9751-DED3A1C99699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445EE-C8E9-1F47-8F18-D770BFCFFE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7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17CD8-B148-3744-B31D-02FB1C1A132E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34BC2-4C38-654D-A97D-2FEC4F762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5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F5BC0-B883-8C4B-9C24-4F09F6EC5AF4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D0327-31CE-C449-9039-B82BC2BE6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8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B2922-0A60-A74D-981B-9EDFA9A00982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A8832-D5EC-CE4D-9CE0-6EB9D8CCC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8788E-3309-A544-9AD6-B3D42A23A8CB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261D7-4894-B440-8A65-94BBE0F19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ea typeface="+mn-ea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E06E7BB-557E-D546-A3E2-06C2DB4A35C3}" type="datetime1">
              <a:rPr lang="en-US"/>
              <a:pPr/>
              <a:t>6/08/15</a:t>
            </a:fld>
            <a:endParaRPr lang="en-US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5.01C     Nutrients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36D077-F72E-C846-A7C3-C82C321A0C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5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r>
              <a:rPr lang="en-NZ" b="1">
                <a:latin typeface="Tahoma" charset="0"/>
                <a:cs typeface="Arial" charset="0"/>
              </a:rPr>
              <a:t>Carbohydrates</a:t>
            </a:r>
          </a:p>
          <a:p>
            <a:r>
              <a:rPr lang="en-NZ" b="1">
                <a:latin typeface="Tahoma" charset="0"/>
                <a:cs typeface="Arial" charset="0"/>
              </a:rPr>
              <a:t>Lipids (Fats)</a:t>
            </a:r>
          </a:p>
          <a:p>
            <a:r>
              <a:rPr lang="en-NZ" b="1">
                <a:latin typeface="Tahoma" charset="0"/>
                <a:cs typeface="Arial" charset="0"/>
              </a:rPr>
              <a:t>Proteins</a:t>
            </a:r>
          </a:p>
          <a:p>
            <a:r>
              <a:rPr lang="en-NZ" b="1">
                <a:latin typeface="Tahoma" charset="0"/>
                <a:cs typeface="Arial" charset="0"/>
              </a:rPr>
              <a:t>Vitamins</a:t>
            </a:r>
          </a:p>
          <a:p>
            <a:r>
              <a:rPr lang="en-NZ" b="1">
                <a:latin typeface="Tahoma" charset="0"/>
                <a:cs typeface="Arial" charset="0"/>
              </a:rPr>
              <a:t>Minerals</a:t>
            </a:r>
          </a:p>
          <a:p>
            <a:r>
              <a:rPr lang="en-NZ" b="1">
                <a:latin typeface="Tahoma" charset="0"/>
                <a:cs typeface="Arial" charset="0"/>
              </a:rPr>
              <a:t>Fibre</a:t>
            </a:r>
          </a:p>
          <a:p>
            <a:r>
              <a:rPr lang="en-NZ" b="1">
                <a:latin typeface="Tahoma" charset="0"/>
                <a:cs typeface="Arial" charset="0"/>
              </a:rPr>
              <a:t>Water</a:t>
            </a:r>
          </a:p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7A1345-1910-EC4F-8E6C-4848097B6332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4100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C04BC8CB-71E9-4A46-BB12-94FFF100F1F8}" type="slidenum">
              <a:rPr lang="en-US" sz="1400"/>
              <a:pPr algn="r" eaLnBrk="1" hangingPunct="1"/>
              <a:t>1</a:t>
            </a:fld>
            <a:endParaRPr lang="en-US" sz="1400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524000" y="1143000"/>
            <a:ext cx="5959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Times New Roman" charset="0"/>
              </a:rPr>
              <a:t>Food</a:t>
            </a:r>
          </a:p>
        </p:txBody>
      </p:sp>
      <p:pic>
        <p:nvPicPr>
          <p:cNvPr id="4102" name="Picture 11" descr="http://www.simplyclassicfruitbaskets.com/pic/fruit_festival_h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2286000"/>
            <a:ext cx="403066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ahoma" charset="0"/>
                <a:cs typeface="Arial" charset="0"/>
              </a:rPr>
              <a:t>Proteins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3433F08-F482-5342-B8EB-B89BCC38AF25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3317" name="Slide Number Placeholder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83818AE-435E-BF4A-95DC-8D843E310F8D}" type="slidenum">
              <a:rPr lang="en-US" sz="1400">
                <a:solidFill>
                  <a:schemeClr val="bg2"/>
                </a:solidFill>
              </a:rPr>
              <a:pPr algn="r" eaLnBrk="1" hangingPunct="1"/>
              <a:t>10</a:t>
            </a:fld>
            <a:endParaRPr lang="en-US" sz="1400">
              <a:solidFill>
                <a:schemeClr val="bg2"/>
              </a:solidFill>
            </a:endParaRPr>
          </a:p>
        </p:txBody>
      </p:sp>
      <p:pic>
        <p:nvPicPr>
          <p:cNvPr id="13318" name="Picture 2" descr="C:\Users\Tiffany\AppData\Local\Microsoft\Windows\Temporary Internet Files\Content.IE5\60YTO1X2\MCj0383166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971800"/>
            <a:ext cx="289560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553FA4-4C1D-3046-9CD7-63D46BEEB56A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14339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342C2D63-AA29-0941-BC7E-ACC7719CBAB8}" type="slidenum">
              <a:rPr lang="en-US" sz="1400"/>
              <a:pPr algn="r" eaLnBrk="1" hangingPunct="1"/>
              <a:t>11</a:t>
            </a:fld>
            <a:endParaRPr lang="en-US" sz="140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43000" y="2438400"/>
            <a:ext cx="53340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Builds and repairs muscles and cell tissues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Helps the  body make important substances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Regulates body processes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Supplies energy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3200">
              <a:solidFill>
                <a:schemeClr val="bg2"/>
              </a:solidFill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219200" y="533400"/>
            <a:ext cx="7432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Functions</a:t>
            </a:r>
          </a:p>
        </p:txBody>
      </p:sp>
      <p:pic>
        <p:nvPicPr>
          <p:cNvPr id="14342" name="Picture 8" descr="MCj019574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00400"/>
            <a:ext cx="180181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7D03F6-D181-7848-A706-2699A2ECAB05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15363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BBC818B-3737-B742-80BA-0239A4EBB571}" type="slidenum">
              <a:rPr lang="en-US" sz="1400"/>
              <a:pPr algn="r" eaLnBrk="1" hangingPunct="1"/>
              <a:t>12</a:t>
            </a:fld>
            <a:endParaRPr lang="en-US" sz="140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219200" y="4572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Sources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685800" y="2209800"/>
            <a:ext cx="4343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</a:pPr>
            <a:r>
              <a:rPr lang="en-US" sz="3200">
                <a:latin typeface="Calibri" charset="0"/>
              </a:rPr>
              <a:t>Complete proteins: 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Calibri" charset="0"/>
              </a:rPr>
              <a:t>dairy products, eggs, fish, meat and  poultry.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</a:pPr>
            <a:r>
              <a:rPr lang="en-US" sz="3200">
                <a:latin typeface="Calibri" charset="0"/>
              </a:rPr>
              <a:t>Incomplete proteins: 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Calibri" charset="0"/>
              </a:rPr>
              <a:t>beans, grains and nuts.</a:t>
            </a:r>
          </a:p>
        </p:txBody>
      </p:sp>
      <p:pic>
        <p:nvPicPr>
          <p:cNvPr id="15366" name="Picture 10" descr="FD0099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09800"/>
            <a:ext cx="160178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1" descr="MCj025081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0"/>
            <a:ext cx="186213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4" descr="MCj0331294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14478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150" name="Group 102"/>
          <p:cNvGraphicFramePr>
            <a:graphicFrameLocks noGrp="1"/>
          </p:cNvGraphicFramePr>
          <p:nvPr>
            <p:ph sz="half" idx="2"/>
          </p:nvPr>
        </p:nvGraphicFramePr>
        <p:xfrm>
          <a:off x="304800" y="2667000"/>
          <a:ext cx="8534400" cy="3200401"/>
        </p:xfrm>
        <a:graphic>
          <a:graphicData uri="http://schemas.openxmlformats.org/drawingml/2006/table">
            <a:tbl>
              <a:tblPr/>
              <a:tblGrid>
                <a:gridCol w="2583419"/>
                <a:gridCol w="5950981"/>
              </a:tblGrid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Nutrient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Foods that are a good 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Carbohydrates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Fats (lipids)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800" dirty="0" smtClean="0"/>
                    </a:p>
                    <a:p>
                      <a:endParaRPr lang="en-NZ" sz="1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Proteins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18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  <a:cs typeface="Arial" charset="0"/>
              </a:rPr>
              <a:t>ACTIVITY</a:t>
            </a:r>
            <a:r>
              <a:rPr lang="en-US" sz="3600">
                <a:latin typeface="Tahoma" charset="0"/>
                <a:cs typeface="Arial" charset="0"/>
              </a:rPr>
              <a:t>: </a:t>
            </a:r>
            <a:r>
              <a:rPr lang="en-US" sz="2800">
                <a:latin typeface="Tahoma" charset="0"/>
                <a:cs typeface="Arial" charset="0"/>
              </a:rPr>
              <a:t>Put the following foods into the table below:</a:t>
            </a:r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130087" name="Text Box 39"/>
          <p:cNvSpPr txBox="1">
            <a:spLocks noChangeArrowheads="1"/>
          </p:cNvSpPr>
          <p:nvPr/>
        </p:nvSpPr>
        <p:spPr bwMode="auto">
          <a:xfrm>
            <a:off x="2895600" y="3657600"/>
            <a:ext cx="563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Rice, potatoes, bread, maize, pasta, noodles, vegetables</a:t>
            </a:r>
          </a:p>
        </p:txBody>
      </p:sp>
      <p:sp>
        <p:nvSpPr>
          <p:cNvPr id="130088" name="Text Box 40"/>
          <p:cNvSpPr txBox="1">
            <a:spLocks noChangeArrowheads="1"/>
          </p:cNvSpPr>
          <p:nvPr/>
        </p:nvSpPr>
        <p:spPr bwMode="auto">
          <a:xfrm>
            <a:off x="2895600" y="44958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Oil, meat, nuts</a:t>
            </a:r>
          </a:p>
        </p:txBody>
      </p:sp>
      <p:sp>
        <p:nvSpPr>
          <p:cNvPr id="130090" name="Text Box 42"/>
          <p:cNvSpPr txBox="1">
            <a:spLocks noChangeArrowheads="1"/>
          </p:cNvSpPr>
          <p:nvPr/>
        </p:nvSpPr>
        <p:spPr bwMode="auto">
          <a:xfrm>
            <a:off x="2971800" y="52578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Lentils, fish, peas, meat, milk, nuts, eggs</a:t>
            </a:r>
          </a:p>
        </p:txBody>
      </p:sp>
      <p:sp>
        <p:nvSpPr>
          <p:cNvPr id="164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8991600" cy="54864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>
                <a:latin typeface="Tahoma" charset="0"/>
                <a:cs typeface="Arial" charset="0"/>
              </a:rPr>
              <a:t>Rice, lentils, potatoes, fish, peas, bread, maize, pasta, oil, noodles, milk, meat, vegetables, nuts, eggs.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87" grpId="0"/>
      <p:bldP spid="130088" grpId="0"/>
      <p:bldP spid="1300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ahoma" charset="0"/>
                <a:cs typeface="Arial" charset="0"/>
              </a:rPr>
              <a:t>Vitamins</a:t>
            </a:r>
            <a:r>
              <a:rPr lang="en-US">
                <a:latin typeface="Tahoma" charset="0"/>
                <a:cs typeface="Arial" charset="0"/>
              </a:rPr>
              <a:t> </a:t>
            </a:r>
          </a:p>
        </p:txBody>
      </p:sp>
      <p:sp>
        <p:nvSpPr>
          <p:cNvPr id="17411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1741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8D8993-7A15-004F-8FD8-ABE738DB0D32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17413" name="Slide Number Placeholder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70FC0C9-E436-D242-B5D5-5324BD332C25}" type="slidenum">
              <a:rPr lang="en-US" sz="1400">
                <a:solidFill>
                  <a:schemeClr val="bg2"/>
                </a:solidFill>
              </a:rPr>
              <a:pPr algn="r" eaLnBrk="1" hangingPunct="1"/>
              <a:t>14</a:t>
            </a:fld>
            <a:endParaRPr lang="en-US" sz="1400">
              <a:solidFill>
                <a:schemeClr val="bg2"/>
              </a:solidFill>
            </a:endParaRPr>
          </a:p>
        </p:txBody>
      </p:sp>
      <p:pic>
        <p:nvPicPr>
          <p:cNvPr id="17414" name="Picture 7" descr="C:\Users\Tiffany\AppData\Local\Microsoft\Windows\Temporary Internet Files\Content.IE5\VUYJWAMN\MCj0436909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C:\Users\Tiffany\AppData\Local\Microsoft\Windows\Temporary Internet Files\Content.IE5\TRXTMY9E\MCj0436911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 descr="C:\Users\Tiffany\AppData\Local\Microsoft\Windows\Temporary Internet Files\Content.IE5\EJ0I3W73\MCj0436896000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14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 descr="C:\Users\Tiffany\AppData\Local\Microsoft\Windows\Temporary Internet Files\Content.IE5\60YTO1X2\MCj0436891000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43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1" descr="C:\Users\Tiffany\AppData\Local\Microsoft\Windows\Temporary Internet Files\Content.IE5\VUYJWAMN\MCj04369140000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14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3" descr="C:\Users\Tiffany\AppData\Local\Microsoft\Windows\Temporary Internet Files\Content.IE5\EJ0I3W73\MCj0436903000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76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 descr="C:\Users\Tiffany\AppData\Local\Microsoft\Windows\Temporary Internet Files\Content.IE5\TRXTMY9E\MCj04368950000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09241">
            <a:off x="5989638" y="5075238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42B74B-1758-4247-9947-38FA5CC43FD0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3234C86-7274-9E48-9AB4-89D6B28D5244}" type="slidenum">
              <a:rPr lang="en-US" sz="1400"/>
              <a:pPr algn="r" eaLnBrk="1" hangingPunct="1"/>
              <a:t>15</a:t>
            </a:fld>
            <a:endParaRPr lang="en-US" sz="14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295400" y="838200"/>
            <a:ext cx="876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Function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304800" y="2438400"/>
            <a:ext cx="8153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3200">
                <a:latin typeface="Calibri" charset="0"/>
              </a:rPr>
              <a:t>Vitamins are essential chemicals that are needed  in small amounts to keep our body processes going.</a:t>
            </a:r>
          </a:p>
        </p:txBody>
      </p:sp>
      <p:pic>
        <p:nvPicPr>
          <p:cNvPr id="18438" name="Picture 7" descr="MPj043878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0574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BEE3EF-80C8-3A45-BB06-F5D40D392231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3469CB0E-B142-8347-B88A-EAF300989350}" type="slidenum">
              <a:rPr lang="en-US" sz="1400"/>
              <a:pPr algn="r" eaLnBrk="1" hangingPunct="1"/>
              <a:t>16</a:t>
            </a:fld>
            <a:endParaRPr lang="en-US" sz="14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8600" y="2667000"/>
            <a:ext cx="8077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</a:pPr>
            <a:r>
              <a:rPr lang="en-US" sz="3200" i="1">
                <a:latin typeface="Times New Roman" charset="0"/>
              </a:rPr>
              <a:t>Fat-soluble vitamins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Times New Roman" charset="0"/>
              </a:rPr>
              <a:t>dissolve in fats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Times New Roman" charset="0"/>
              </a:rPr>
              <a:t>are stored in fatty tissues of the body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</a:pPr>
            <a:r>
              <a:rPr lang="en-US" sz="3200" i="1">
                <a:latin typeface="Times New Roman" charset="0"/>
              </a:rPr>
              <a:t>Water-soluble vitamins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Times New Roman" charset="0"/>
              </a:rPr>
              <a:t>dissolve in water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Times New Roman" charset="0"/>
              </a:rPr>
              <a:t>are not stored in the body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95400" y="838200"/>
            <a:ext cx="876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Types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" y="2057400"/>
            <a:ext cx="815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3200" b="1">
                <a:latin typeface="Times New Roman" charset="0"/>
              </a:rPr>
              <a:t>Vitamins are divided into two main groups</a:t>
            </a:r>
            <a:r>
              <a:rPr lang="en-US" sz="3200"/>
              <a:t>.</a:t>
            </a:r>
          </a:p>
        </p:txBody>
      </p:sp>
      <p:pic>
        <p:nvPicPr>
          <p:cNvPr id="19463" name="Picture 7" descr="MPj043878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20574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21CE36-C266-7646-9CFD-A58A0D065AA6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0483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EDB1138-CE5E-A84D-A6EB-3E46280E9D8B}" type="slidenum">
              <a:rPr lang="en-US" sz="1400"/>
              <a:pPr algn="r" eaLnBrk="1" hangingPunct="1"/>
              <a:t>17</a:t>
            </a:fld>
            <a:endParaRPr lang="en-US" sz="1400"/>
          </a:p>
        </p:txBody>
      </p:sp>
      <p:graphicFrame>
        <p:nvGraphicFramePr>
          <p:cNvPr id="23599" name="Group 47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8534400" cy="4060824"/>
        </p:xfrm>
        <a:graphic>
          <a:graphicData uri="http://schemas.openxmlformats.org/drawingml/2006/table">
            <a:tbl>
              <a:tblPr/>
              <a:tblGrid>
                <a:gridCol w="2055813"/>
                <a:gridCol w="3160712"/>
                <a:gridCol w="3317875"/>
              </a:tblGrid>
              <a:tr h="468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Nutrient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Functions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Sources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31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Vitamin 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Keeps skin and mucus membranes healthy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Prevents night blindness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Promotes growth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Butter, dark green and yellow fruits and vegetables, egg yolk, liver, whole and fortified milk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81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Vitamin 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Builds strong bones and teeth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Egg yolk; fortified butter, margarine, and milk; the sun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39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Vitamin 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Acts as an antioxidant to protect cell membranes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Eggs, liver, salad oils, whole grain cereals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39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Vitamin 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Helps blood clot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Cauliflower, egg yolk, organ meats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3595" name="Rectangle 43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rial" charset="0"/>
              </a:rPr>
              <a:t>Fat-Soluble Vitamins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92A7CF-C697-E242-95E1-C0CA7AE28822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F0A1541-E875-D343-AC2D-F1C949ADED2F}" type="slidenum">
              <a:rPr lang="en-US" sz="1400"/>
              <a:pPr algn="r" eaLnBrk="1" hangingPunct="1"/>
              <a:t>18</a:t>
            </a:fld>
            <a:endParaRPr lang="en-US" sz="140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19200" y="228600"/>
            <a:ext cx="769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Water-Soluble Vitamins</a:t>
            </a:r>
          </a:p>
        </p:txBody>
      </p:sp>
      <p:graphicFrame>
        <p:nvGraphicFramePr>
          <p:cNvPr id="25657" name="Group 57"/>
          <p:cNvGraphicFramePr>
            <a:graphicFrameLocks noGrp="1"/>
          </p:cNvGraphicFramePr>
          <p:nvPr/>
        </p:nvGraphicFramePr>
        <p:xfrm>
          <a:off x="228600" y="1981200"/>
          <a:ext cx="8686800" cy="4191000"/>
        </p:xfrm>
        <a:graphic>
          <a:graphicData uri="http://schemas.openxmlformats.org/drawingml/2006/table">
            <a:tbl>
              <a:tblPr/>
              <a:tblGrid>
                <a:gridCol w="2122488"/>
                <a:gridCol w="3668712"/>
                <a:gridCol w="28956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Nutrient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Functions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459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Vitamin C</a:t>
                      </a:r>
                      <a:b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(ascorbic acid)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Helps wounds heal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Helps fight infection</a:t>
                      </a:r>
                      <a:b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Helps promote healthy gums and tissues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Promote absorption of iron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Oranges, grapefruits, tangerines (citrus fruits), cantaloupe, broccoli, tomatoes and raw cabbage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B-Complex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Keeps nervous system healthy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Releases energy from 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Meats, whole grain breads and cereals, dried beans and peas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5B0810-90A5-8C4F-8552-04ACC9DD63AA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990600"/>
            <a:ext cx="7772400" cy="776288"/>
          </a:xfrm>
        </p:spPr>
        <p:txBody>
          <a:bodyPr/>
          <a:lstStyle/>
          <a:p>
            <a:pPr eaLnBrk="1" hangingPunct="1"/>
            <a:r>
              <a:rPr lang="en-US" b="1">
                <a:latin typeface="Tahoma" charset="0"/>
                <a:cs typeface="Arial" charset="0"/>
              </a:rPr>
              <a:t>Minerals</a:t>
            </a:r>
            <a:r>
              <a:rPr lang="en-US">
                <a:latin typeface="Tahoma" charset="0"/>
                <a:cs typeface="Arial" charset="0"/>
              </a:rPr>
              <a:t> </a:t>
            </a:r>
          </a:p>
        </p:txBody>
      </p:sp>
      <p:pic>
        <p:nvPicPr>
          <p:cNvPr id="22532" name="Picture 14" descr="MCj022643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25590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5" descr="MCj022644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25590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6" descr="MCj022647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5600"/>
            <a:ext cx="25590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8" descr="MCj0226558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95800"/>
            <a:ext cx="25590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9" descr="MCj0226432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25590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1F182-EDF6-DB46-8FB7-CF2F6CEA091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D2269A4-27AC-4D4E-B33B-03D481CE5864}" type="slidenum">
              <a:rPr lang="en-US" sz="1400"/>
              <a:pPr algn="r" eaLnBrk="1" hangingPunct="1"/>
              <a:t>2</a:t>
            </a:fld>
            <a:endParaRPr lang="en-US" sz="14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5800" y="2498725"/>
            <a:ext cx="3657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3200">
                <a:latin typeface="Times New Roman" charset="0"/>
              </a:rPr>
              <a:t> </a:t>
            </a:r>
            <a:r>
              <a:rPr lang="en-US" sz="3200">
                <a:latin typeface="Calibri" charset="0"/>
              </a:rPr>
              <a:t>Carbohydrates</a:t>
            </a:r>
          </a:p>
          <a:p>
            <a:pPr eaLnBrk="1" hangingPunct="1">
              <a:buFontTx/>
              <a:buChar char="•"/>
            </a:pPr>
            <a:r>
              <a:rPr lang="en-US" sz="3200">
                <a:latin typeface="Calibri" charset="0"/>
              </a:rPr>
              <a:t> Fats (Lipids)</a:t>
            </a:r>
          </a:p>
          <a:p>
            <a:pPr eaLnBrk="1" hangingPunct="1">
              <a:buFontTx/>
              <a:buChar char="•"/>
            </a:pPr>
            <a:r>
              <a:rPr lang="en-US" sz="3200">
                <a:latin typeface="Calibri" charset="0"/>
              </a:rPr>
              <a:t> Protein</a:t>
            </a:r>
          </a:p>
          <a:p>
            <a:pPr eaLnBrk="1" hangingPunct="1">
              <a:buFontTx/>
              <a:buChar char="•"/>
            </a:pPr>
            <a:r>
              <a:rPr lang="en-US" sz="3200">
                <a:latin typeface="Calibri" charset="0"/>
              </a:rPr>
              <a:t> Vitamins</a:t>
            </a:r>
          </a:p>
          <a:p>
            <a:pPr eaLnBrk="1" hangingPunct="1">
              <a:buFontTx/>
              <a:buChar char="•"/>
            </a:pPr>
            <a:r>
              <a:rPr lang="en-US" sz="3200">
                <a:latin typeface="Calibri" charset="0"/>
              </a:rPr>
              <a:t> Minerals</a:t>
            </a:r>
          </a:p>
          <a:p>
            <a:pPr eaLnBrk="1" hangingPunct="1">
              <a:buFontTx/>
              <a:buChar char="•"/>
            </a:pPr>
            <a:endParaRPr lang="en-US" sz="3200">
              <a:latin typeface="Times New Roman" charset="0"/>
            </a:endParaRPr>
          </a:p>
          <a:p>
            <a:pPr eaLnBrk="1" hangingPunct="1">
              <a:buFontTx/>
              <a:buChar char="•"/>
            </a:pPr>
            <a:endParaRPr lang="en-US" sz="3200">
              <a:latin typeface="DJ Classic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6096000" y="3048000"/>
            <a:ext cx="1752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>
                <a:latin typeface="Times New Roman" charset="0"/>
              </a:rPr>
              <a:t> </a:t>
            </a:r>
            <a:r>
              <a:rPr lang="en-US" sz="3200">
                <a:latin typeface="Calibri" charset="0"/>
              </a:rPr>
              <a:t>Water</a:t>
            </a:r>
          </a:p>
          <a:p>
            <a:pPr>
              <a:buFont typeface="Arial" charset="0"/>
              <a:buChar char="•"/>
            </a:pPr>
            <a:r>
              <a:rPr lang="en-US" sz="3200">
                <a:latin typeface="Calibri" charset="0"/>
              </a:rPr>
              <a:t> Fibre</a:t>
            </a:r>
          </a:p>
        </p:txBody>
      </p:sp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1295400" y="609600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charset="0"/>
              </a:rPr>
              <a:t>The Five Classifications of Food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48400" y="2362200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>
                <a:latin typeface="Calibri" charset="0"/>
              </a:rPr>
              <a:t>Also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 autoUpdateAnimBg="0"/>
      <p:bldP spid="514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9EDF7F-1253-244A-9FAF-4EB72D23EA10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23555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AFEC49B0-FF50-B940-9BDC-C06B255B9DFA}" type="slidenum">
              <a:rPr lang="en-US" sz="1400"/>
              <a:pPr algn="r" eaLnBrk="1" hangingPunct="1"/>
              <a:t>20</a:t>
            </a:fld>
            <a:endParaRPr lang="en-US" sz="1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2286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4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Minerals</a:t>
            </a:r>
          </a:p>
        </p:txBody>
      </p:sp>
      <p:graphicFrame>
        <p:nvGraphicFramePr>
          <p:cNvPr id="26694" name="Group 70"/>
          <p:cNvGraphicFramePr>
            <a:graphicFrameLocks noGrp="1"/>
          </p:cNvGraphicFramePr>
          <p:nvPr/>
        </p:nvGraphicFramePr>
        <p:xfrm>
          <a:off x="228600" y="2133600"/>
          <a:ext cx="8686800" cy="4192599"/>
        </p:xfrm>
        <a:graphic>
          <a:graphicData uri="http://schemas.openxmlformats.org/drawingml/2006/table">
            <a:tbl>
              <a:tblPr/>
              <a:tblGrid>
                <a:gridCol w="2209800"/>
                <a:gridCol w="3743325"/>
                <a:gridCol w="2733675"/>
              </a:tblGrid>
              <a:tr h="434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Nutrient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Functions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Sources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6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Calcium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Builds bones and teeth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Helps muscles and nerves work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Milk, yogurt, cheese, broccoli, salmon, dark veggies, esp. leafy greens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0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Iron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Combines with protein to make hemoglobin. Helps cells use oxygen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Liver, spinach, raisins and molasses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1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Potassium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Helps nerves and muscles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Balances body water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Potatoes, bananas, prune juice and tomato products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58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Sodium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Helps nerves and muscle function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Salt, soy sauce, processed foods and country ham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0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Iodine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Promotes normal functioning of the thyroid gland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Iodized salt and salt water fish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ahoma" charset="0"/>
                <a:cs typeface="Arial" charset="0"/>
              </a:rPr>
              <a:t>Water</a:t>
            </a:r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2458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223A2C-A039-9845-964A-D3D4378C39BD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24581" name="Slide Number Placeholder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BAB8BBAF-272B-8E49-A11E-6C629566337B}" type="slidenum">
              <a:rPr lang="en-US" sz="1400">
                <a:solidFill>
                  <a:schemeClr val="bg2"/>
                </a:solidFill>
              </a:rPr>
              <a:pPr algn="r" eaLnBrk="1" hangingPunct="1"/>
              <a:t>21</a:t>
            </a:fld>
            <a:endParaRPr lang="en-US" sz="1400">
              <a:solidFill>
                <a:schemeClr val="bg2"/>
              </a:solidFill>
            </a:endParaRPr>
          </a:p>
        </p:txBody>
      </p:sp>
      <p:pic>
        <p:nvPicPr>
          <p:cNvPr id="24582" name="Picture 5" descr="C:\Users\Tiffany\AppData\Local\Microsoft\Windows\Temporary Internet Files\Content.IE5\TRXTMY9E\MCj0333024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0"/>
            <a:ext cx="25527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E2DD94-C00F-A645-AC09-3BB047286B7C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3123E82B-5BFF-8340-B444-75F9774F623F}" type="slidenum">
              <a:rPr lang="en-US" sz="1400"/>
              <a:pPr algn="r" eaLnBrk="1" hangingPunct="1"/>
              <a:t>22</a:t>
            </a:fld>
            <a:endParaRPr lang="en-US" sz="140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81000" y="2133600"/>
            <a:ext cx="403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Aids digestion and cell growth and maintenance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Facilitates chemical reactions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Lubricates joints and cells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Regulates body temperature</a:t>
            </a:r>
          </a:p>
        </p:txBody>
      </p:sp>
      <p:pic>
        <p:nvPicPr>
          <p:cNvPr id="25605" name="Picture 11" descr="MPj042227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12"/>
          <p:cNvSpPr txBox="1">
            <a:spLocks noChangeArrowheads="1"/>
          </p:cNvSpPr>
          <p:nvPr/>
        </p:nvSpPr>
        <p:spPr bwMode="auto">
          <a:xfrm>
            <a:off x="1219200" y="1143000"/>
            <a:ext cx="556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Times New Roman" charset="0"/>
              </a:rPr>
              <a:t>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>
                <a:latin typeface="Tahoma" charset="0"/>
                <a:cs typeface="Arial" charset="0"/>
              </a:rPr>
              <a:t>Fibre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>
                <a:latin typeface="Calibri" charset="0"/>
                <a:cs typeface="Arial" charset="0"/>
              </a:rPr>
              <a:t>Complex carbohydrates that the body cannot break down. These help clean out the digestive system.</a:t>
            </a:r>
            <a:r>
              <a:rPr lang="en-US">
                <a:latin typeface="Calibri" charset="0"/>
                <a:cs typeface="Arial" charset="0"/>
              </a:rPr>
              <a:t> Most plants are high in fibre eg fruits, vegetables, whole grains</a:t>
            </a:r>
          </a:p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8734FE-0770-704F-8676-26407BFE605B}" type="slidenum">
              <a:rPr lang="en-US"/>
              <a:pPr eaLnBrk="1" hangingPunct="1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  <a:cs typeface="Arial" charset="0"/>
              </a:rPr>
              <a:t>ACTIVITY</a:t>
            </a:r>
            <a:r>
              <a:rPr lang="en-US">
                <a:latin typeface="Tahoma" charset="0"/>
                <a:cs typeface="Arial" charset="0"/>
              </a:rPr>
              <a:t>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0"/>
            <a:ext cx="7391400" cy="106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Tahoma" charset="0"/>
                <a:cs typeface="Arial" charset="0"/>
              </a:rPr>
              <a:t>Write each of the following nutrients in the appropriate space below: carbohydrate, fat (lipid), fibre, minerals, protein, vitamins, water.</a:t>
            </a:r>
          </a:p>
        </p:txBody>
      </p:sp>
      <p:graphicFrame>
        <p:nvGraphicFramePr>
          <p:cNvPr id="132147" name="Group 51"/>
          <p:cNvGraphicFramePr>
            <a:graphicFrameLocks noGrp="1"/>
          </p:cNvGraphicFramePr>
          <p:nvPr>
            <p:ph sz="half" idx="2"/>
          </p:nvPr>
        </p:nvGraphicFramePr>
        <p:xfrm>
          <a:off x="228600" y="1143000"/>
          <a:ext cx="8686800" cy="5470525"/>
        </p:xfrm>
        <a:graphic>
          <a:graphicData uri="http://schemas.openxmlformats.org/drawingml/2006/table">
            <a:tbl>
              <a:tblPr/>
              <a:tblGrid>
                <a:gridCol w="2585357"/>
                <a:gridCol w="6101443"/>
              </a:tblGrid>
              <a:tr h="477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Nutrient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Use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To store and provide energy. Insulates the body.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To grow new tissue, repair damage and provide energy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To provide a supply of energy. The two main forms are sugar and starch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To carry things round the body and replace lost water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To make healthy blood, bones and other tissues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To take part in important chemical reactions in your body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3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Black" pitchFamily="34" charset="0"/>
                        </a:rPr>
                        <a:t>To keep the digestive system healthy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6764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/>
              <a:t>Fat (Lipids)</a:t>
            </a:r>
            <a:endParaRPr lang="en-NZ" sz="2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4384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/>
              <a:t>Protein</a:t>
            </a:r>
            <a:endParaRPr lang="en-NZ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200400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2800"/>
              <a:t>Carbohydrates</a:t>
            </a:r>
            <a:endParaRPr lang="en-NZ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39624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/>
              <a:t>Water</a:t>
            </a:r>
            <a:endParaRPr lang="en-NZ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45720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/>
              <a:t>Minerals</a:t>
            </a:r>
            <a:endParaRPr lang="en-NZ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5334000"/>
            <a:ext cx="213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/>
              <a:t>Vitamins</a:t>
            </a:r>
            <a:endParaRPr lang="en-NZ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601980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/>
              <a:t>Fibre</a:t>
            </a:r>
            <a:endParaRPr lang="en-NZ"/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>
                <a:latin typeface="Tahoma" charset="0"/>
                <a:cs typeface="Arial" charset="0"/>
              </a:rPr>
              <a:t>References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i="1">
                <a:latin typeface="Tahoma" charset="0"/>
                <a:cs typeface="Arial" charset="0"/>
              </a:rPr>
              <a:t>images.pcmac.org/SiSFiles/Schools/NC/.../</a:t>
            </a:r>
            <a:r>
              <a:rPr lang="en-NZ" sz="2800" b="1" i="1">
                <a:latin typeface="Tahoma" charset="0"/>
                <a:cs typeface="Arial" charset="0"/>
              </a:rPr>
              <a:t>4.01C</a:t>
            </a:r>
            <a:r>
              <a:rPr lang="en-NZ" sz="2800" i="1">
                <a:latin typeface="Tahoma" charset="0"/>
                <a:cs typeface="Arial" charset="0"/>
              </a:rPr>
              <a:t>_</a:t>
            </a:r>
            <a:r>
              <a:rPr lang="en-NZ" sz="2800" b="1" i="1">
                <a:latin typeface="Tahoma" charset="0"/>
                <a:cs typeface="Arial" charset="0"/>
              </a:rPr>
              <a:t>Nutrients</a:t>
            </a:r>
            <a:r>
              <a:rPr lang="en-NZ" sz="2800" i="1">
                <a:latin typeface="Tahoma" charset="0"/>
                <a:cs typeface="Arial" charset="0"/>
              </a:rPr>
              <a:t>.ppt</a:t>
            </a:r>
          </a:p>
          <a:p>
            <a:r>
              <a:rPr lang="en-NZ" sz="2800">
                <a:latin typeface="Tahoma" charset="0"/>
                <a:cs typeface="Arial" charset="0"/>
              </a:rPr>
              <a:t>Hunt, G. (2007) New Millenium Science </a:t>
            </a:r>
          </a:p>
          <a:p>
            <a:endParaRPr lang="en-NZ">
              <a:latin typeface="Tahoma" charset="0"/>
              <a:cs typeface="Arial" charset="0"/>
            </a:endParaRPr>
          </a:p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5A750-24CF-774D-BFE8-D81D3B28DF0D}" type="slidenum">
              <a:rPr lang="en-US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4259262" cy="1462087"/>
          </a:xfrm>
        </p:spPr>
        <p:txBody>
          <a:bodyPr/>
          <a:lstStyle/>
          <a:p>
            <a:r>
              <a:rPr lang="en-NZ">
                <a:latin typeface="Tahoma" charset="0"/>
                <a:cs typeface="Arial" charset="0"/>
              </a:rPr>
              <a:t>Why do we need food?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5051B4-09FD-214E-87CD-4C1E46191017}" type="slidenum">
              <a:rPr lang="en-US"/>
              <a:pPr eaLnBrk="1" hangingPunct="1"/>
              <a:t>3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09538"/>
            <a:ext cx="2632075" cy="6597650"/>
          </a:xfrm>
        </p:spPr>
      </p:pic>
      <p:sp>
        <p:nvSpPr>
          <p:cNvPr id="7" name="TextBox 6"/>
          <p:cNvSpPr txBox="1"/>
          <p:nvPr/>
        </p:nvSpPr>
        <p:spPr>
          <a:xfrm>
            <a:off x="685800" y="2362200"/>
            <a:ext cx="4800600" cy="283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NZ" sz="3200" dirty="0">
                <a:latin typeface="Calibri" pitchFamily="34" charset="0"/>
                <a:ea typeface="+mn-ea"/>
              </a:rPr>
              <a:t>For energy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NZ" sz="3200" dirty="0">
                <a:latin typeface="Calibri" pitchFamily="34" charset="0"/>
                <a:ea typeface="+mn-ea"/>
              </a:rPr>
              <a:t>For growth</a:t>
            </a:r>
          </a:p>
          <a:p>
            <a:pPr marL="365125" indent="-365125">
              <a:defRPr/>
            </a:pPr>
            <a:r>
              <a:rPr lang="en-US" sz="3200" dirty="0">
                <a:latin typeface="Calibri" pitchFamily="34" charset="0"/>
                <a:ea typeface="+mn-ea"/>
              </a:rPr>
              <a:t>3. To keep your body healthy and functioning correctly</a:t>
            </a:r>
          </a:p>
          <a:p>
            <a:pPr marL="342900" indent="-342900">
              <a:buFontTx/>
              <a:buAutoNum type="arabicPeriod"/>
              <a:defRPr/>
            </a:pPr>
            <a:endParaRPr lang="en-NZ" dirty="0">
              <a:latin typeface="Tahoma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ahoma" charset="0"/>
                <a:cs typeface="Arial" charset="0"/>
              </a:rPr>
              <a:t>Carbohydrates</a:t>
            </a:r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717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12AF57-6F51-024D-B3A7-86365BF8FFD5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7173" name="Slide Number Placeholder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4AB15FD-BDF2-3E4B-8BAA-C77B6D7B3333}" type="slidenum">
              <a:rPr lang="en-US" sz="1400">
                <a:solidFill>
                  <a:schemeClr val="bg2"/>
                </a:solidFill>
              </a:rPr>
              <a:pPr algn="r" eaLnBrk="1" hangingPunct="1"/>
              <a:t>4</a:t>
            </a:fld>
            <a:endParaRPr lang="en-US" sz="1400">
              <a:solidFill>
                <a:schemeClr val="bg2"/>
              </a:solidFill>
            </a:endParaRPr>
          </a:p>
        </p:txBody>
      </p:sp>
      <p:pic>
        <p:nvPicPr>
          <p:cNvPr id="7174" name="Picture 2" descr="C:\Users\Tiffany\AppData\Local\Microsoft\Windows\Temporary Internet Files\Content.IE5\VUYJWAMN\MCj041045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21971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FA053-F9CE-8747-BA56-C78CD91F109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8195" name="Slide Number Placeholder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95CF641-DE1C-4244-ABB7-AD9670E24415}" type="slidenum">
              <a:rPr lang="en-US" sz="1400"/>
              <a:pPr algn="r" eaLnBrk="1" hangingPunct="1"/>
              <a:t>5</a:t>
            </a:fld>
            <a:endParaRPr lang="en-US" sz="1400"/>
          </a:p>
        </p:txBody>
      </p:sp>
      <p:pic>
        <p:nvPicPr>
          <p:cNvPr id="8196" name="Picture 6" descr="FD0103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35814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BD0891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2049463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1143000" y="609600"/>
            <a:ext cx="77930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Function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838200" y="2133600"/>
            <a:ext cx="3657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Supplies energy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Help the body digest fats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endParaRPr lang="en-US" sz="3200">
              <a:latin typeface="Times New Roman" charset="0"/>
            </a:endParaRPr>
          </a:p>
        </p:txBody>
      </p:sp>
      <p:pic>
        <p:nvPicPr>
          <p:cNvPr id="8200" name="Picture 13" descr="MPj0439272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267200"/>
            <a:ext cx="21336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4191000"/>
            <a:ext cx="5029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NZ" sz="3200">
                <a:latin typeface="Calibri" charset="0"/>
              </a:rPr>
              <a:t>Come from plants in </a:t>
            </a:r>
          </a:p>
          <a:p>
            <a:pPr eaLnBrk="1" hangingPunct="1"/>
            <a:r>
              <a:rPr lang="en-NZ" sz="3200">
                <a:latin typeface="Calibri" charset="0"/>
              </a:rPr>
              <a:t>the form of sugar</a:t>
            </a:r>
          </a:p>
          <a:p>
            <a:pPr eaLnBrk="1" hangingPunct="1"/>
            <a:r>
              <a:rPr lang="en-NZ" sz="3200">
                <a:latin typeface="Calibri" charset="0"/>
              </a:rPr>
              <a:t>(glucose) and starches</a:t>
            </a:r>
          </a:p>
          <a:p>
            <a:pPr eaLnBrk="1" hangingPunct="1"/>
            <a:r>
              <a:rPr lang="en-NZ" sz="3200">
                <a:latin typeface="Calibri" charset="0"/>
              </a:rPr>
              <a:t>(how plants store glucose).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build="p" autoUpdateAnimBg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E45376-AA44-BE4C-B48B-5D414A5E803C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9219" name="Slide Number Placeholder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221F0826-5219-8E4F-ADB3-04BA3933DAFB}" type="slidenum">
              <a:rPr lang="en-US" sz="1400"/>
              <a:pPr algn="r" eaLnBrk="1" hangingPunct="1"/>
              <a:t>6</a:t>
            </a:fld>
            <a:endParaRPr lang="en-US" sz="1400"/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1295400" y="838200"/>
            <a:ext cx="7239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Sources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838200" y="2133600"/>
            <a:ext cx="38147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Sugars: honey, jam, molasses, candy, table sugar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Starch:  breads, cereals, pasta, potatos</a:t>
            </a:r>
          </a:p>
        </p:txBody>
      </p:sp>
      <p:pic>
        <p:nvPicPr>
          <p:cNvPr id="9222" name="Picture 13" descr="MCj043619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14800"/>
            <a:ext cx="18288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4" descr="MCj043959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1219200"/>
            <a:ext cx="260826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5" descr="MPj0436455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3400"/>
            <a:ext cx="1752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6" descr="MCj0411019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192881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ahoma" charset="0"/>
                <a:cs typeface="Arial" charset="0"/>
              </a:rPr>
              <a:t>Fats (Lipids)</a:t>
            </a:r>
          </a:p>
        </p:txBody>
      </p:sp>
      <p:sp>
        <p:nvSpPr>
          <p:cNvPr id="1024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>
              <a:latin typeface="Tahoma" charset="0"/>
              <a:cs typeface="Arial" charset="0"/>
            </a:endParaRPr>
          </a:p>
        </p:txBody>
      </p:sp>
      <p:sp>
        <p:nvSpPr>
          <p:cNvPr id="1024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A6078C-C588-2046-8ACE-74FA00AD8385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0245" name="Slide Number Placeholder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C50CB37-B901-0440-AC1D-C21039E4E324}" type="slidenum">
              <a:rPr lang="en-US" sz="1400">
                <a:solidFill>
                  <a:schemeClr val="bg2"/>
                </a:solidFill>
              </a:rPr>
              <a:pPr algn="r" eaLnBrk="1" hangingPunct="1"/>
              <a:t>7</a:t>
            </a:fld>
            <a:endParaRPr lang="en-US" sz="1400">
              <a:solidFill>
                <a:schemeClr val="bg2"/>
              </a:solidFill>
            </a:endParaRPr>
          </a:p>
        </p:txBody>
      </p:sp>
      <p:pic>
        <p:nvPicPr>
          <p:cNvPr id="10246" name="Picture 2" descr="C:\Users\Tiffany\AppData\Local\Microsoft\Windows\Temporary Internet Files\Content.IE5\VUYJWAMN\MCj0112782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217805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3" descr="C:\Users\Tiffany\AppData\Local\Microsoft\Windows\Temporary Internet Files\Content.IE5\TRXTMY9E\MCj0215937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18018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C:\Users\Tiffany\AppData\Local\Microsoft\Windows\Temporary Internet Files\Content.IE5\VUYJWAMN\MCj0215796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038600"/>
            <a:ext cx="1603375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141EE8-1D73-7541-ACAB-A111CDCD3D48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84EA51D-8375-094B-A6E6-F8558F947E82}" type="slidenum">
              <a:rPr lang="en-US" sz="1400"/>
              <a:pPr algn="r" eaLnBrk="1" hangingPunct="1"/>
              <a:t>8</a:t>
            </a:fld>
            <a:endParaRPr lang="en-US" sz="14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19200" y="381000"/>
            <a:ext cx="624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Function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09600" y="2133600"/>
            <a:ext cx="3810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Supply energy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Carry fat-soluble vitamins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Insulate the body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Protect organs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•"/>
            </a:pPr>
            <a:r>
              <a:rPr lang="en-US" sz="3200">
                <a:latin typeface="Calibri" charset="0"/>
              </a:rPr>
              <a:t>Provide essential fatty acids</a:t>
            </a:r>
          </a:p>
        </p:txBody>
      </p:sp>
      <p:pic>
        <p:nvPicPr>
          <p:cNvPr id="11270" name="Picture 10" descr="MPj043282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62200"/>
            <a:ext cx="3886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66BC46-AF0A-184E-BF6E-D2BB40986EFD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12291" name="Slide Number Placeholder 5"/>
          <p:cNvSpPr txBox="1">
            <a:spLocks noGrp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4FBC930-46BA-1A4D-A6A6-64A6CD952B48}" type="slidenum">
              <a:rPr lang="en-US" sz="1400"/>
              <a:pPr algn="r" eaLnBrk="1" hangingPunct="1"/>
              <a:t>9</a:t>
            </a:fld>
            <a:endParaRPr lang="en-US" sz="14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62000" y="1981200"/>
            <a:ext cx="6096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</a:pPr>
            <a:r>
              <a:rPr lang="en-US" sz="3200">
                <a:latin typeface="Calibri" charset="0"/>
              </a:rPr>
              <a:t>Types of Fats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Calibri" charset="0"/>
              </a:rPr>
              <a:t>Saturated:  dairy products, meats, lard, coconut and palm oils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US" sz="3200">
                <a:latin typeface="Calibri" charset="0"/>
              </a:rPr>
              <a:t>Unsaturated:  fish, nuts, vegetable oils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en-US" sz="3200" b="1">
              <a:solidFill>
                <a:schemeClr val="bg2"/>
              </a:solidFill>
              <a:latin typeface="Times New Roman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43000" y="762000"/>
            <a:ext cx="5638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4000" b="1">
                <a:latin typeface="Times New Roman" charset="0"/>
              </a:rPr>
              <a:t>Sources</a:t>
            </a:r>
          </a:p>
        </p:txBody>
      </p:sp>
      <p:pic>
        <p:nvPicPr>
          <p:cNvPr id="12294" name="Picture 6" descr="MPj018275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2590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DF20FB4259754CB0CEA69FFAA06F85" ma:contentTypeVersion="0" ma:contentTypeDescription="Create a new document." ma:contentTypeScope="" ma:versionID="dc9a32cf68278c628b6a380f2c3e77d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AA1D09-5C55-4C3F-B858-6F6BFA96E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118CF80-A3EE-4B3D-8B80-6C27F04158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951</TotalTime>
  <Words>830</Words>
  <Application>Microsoft Macintosh PowerPoint</Application>
  <PresentationFormat>On-screen Show (4:3)</PresentationFormat>
  <Paragraphs>219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Tahoma</vt:lpstr>
      <vt:lpstr>Arial</vt:lpstr>
      <vt:lpstr>Wingdings</vt:lpstr>
      <vt:lpstr>Times New Roman</vt:lpstr>
      <vt:lpstr>Calibri</vt:lpstr>
      <vt:lpstr>DJ Classic</vt:lpstr>
      <vt:lpstr>Arial Black</vt:lpstr>
      <vt:lpstr>Blends</vt:lpstr>
      <vt:lpstr>PowerPoint Presentation</vt:lpstr>
      <vt:lpstr>PowerPoint Presentation</vt:lpstr>
      <vt:lpstr>Why do we need food?</vt:lpstr>
      <vt:lpstr>Carbohydrates</vt:lpstr>
      <vt:lpstr>PowerPoint Presentation</vt:lpstr>
      <vt:lpstr>PowerPoint Presentation</vt:lpstr>
      <vt:lpstr>Fats (Lipids)</vt:lpstr>
      <vt:lpstr>PowerPoint Presentation</vt:lpstr>
      <vt:lpstr>PowerPoint Presentation</vt:lpstr>
      <vt:lpstr>Proteins</vt:lpstr>
      <vt:lpstr>PowerPoint Presentation</vt:lpstr>
      <vt:lpstr>PowerPoint Presentation</vt:lpstr>
      <vt:lpstr>ACTIVITY: Put the following foods into the table below:</vt:lpstr>
      <vt:lpstr>Vitamins </vt:lpstr>
      <vt:lpstr>PowerPoint Presentation</vt:lpstr>
      <vt:lpstr>PowerPoint Presentation</vt:lpstr>
      <vt:lpstr>Fat-Soluble Vitamins</vt:lpstr>
      <vt:lpstr>PowerPoint Presentation</vt:lpstr>
      <vt:lpstr>Minerals </vt:lpstr>
      <vt:lpstr>PowerPoint Presentation</vt:lpstr>
      <vt:lpstr>Water</vt:lpstr>
      <vt:lpstr>PowerPoint Presentation</vt:lpstr>
      <vt:lpstr>Fibre</vt:lpstr>
      <vt:lpstr>ACTIVITY:</vt:lpstr>
      <vt:lpstr>References</vt:lpstr>
    </vt:vector>
  </TitlesOfParts>
  <Company>Nebo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</dc:creator>
  <cp:lastModifiedBy>Vicki Jopson</cp:lastModifiedBy>
  <cp:revision>117</cp:revision>
  <dcterms:created xsi:type="dcterms:W3CDTF">2003-01-23T19:35:41Z</dcterms:created>
  <dcterms:modified xsi:type="dcterms:W3CDTF">2015-08-06T04:47:18Z</dcterms:modified>
</cp:coreProperties>
</file>